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4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517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68904" y="1117997"/>
            <a:ext cx="7178993" cy="3418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972"/>
              </a:lnSpc>
              <a:buNone/>
            </a:pPr>
            <a:r>
              <a:rPr lang="en-US" sz="7178" b="1" kern="0" spc="-1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Laptop Price Prediction Analysis</a:t>
            </a:r>
            <a:endParaRPr lang="en-US" sz="7178" dirty="0"/>
          </a:p>
        </p:txBody>
      </p:sp>
      <p:sp>
        <p:nvSpPr>
          <p:cNvPr id="6" name="Text 2"/>
          <p:cNvSpPr/>
          <p:nvPr/>
        </p:nvSpPr>
        <p:spPr>
          <a:xfrm>
            <a:off x="6468904" y="4957286"/>
            <a:ext cx="7178993" cy="1347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a dataset of laptop prices and specifications. We'll examine key factors influencing laptop pricing through data visualization and machine learning models.</a:t>
            </a:r>
            <a:endParaRPr lang="en-US" sz="2211" dirty="0"/>
          </a:p>
        </p:txBody>
      </p:sp>
      <p:sp>
        <p:nvSpPr>
          <p:cNvPr id="7" name="Shape 3"/>
          <p:cNvSpPr/>
          <p:nvPr/>
        </p:nvSpPr>
        <p:spPr>
          <a:xfrm>
            <a:off x="6468904" y="6641306"/>
            <a:ext cx="449104" cy="449104"/>
          </a:xfrm>
          <a:prstGeom prst="roundRect">
            <a:avLst>
              <a:gd name="adj" fmla="val 20358504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548912" y="6910628"/>
            <a:ext cx="2793683" cy="491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69"/>
              </a:lnSpc>
              <a:buNone/>
            </a:pPr>
            <a:r>
              <a:rPr lang="en-IN" sz="1400" dirty="0"/>
              <a:t>• Meera Palanivel • </a:t>
            </a:r>
            <a:r>
              <a:rPr lang="en-IN" sz="1400" dirty="0" err="1"/>
              <a:t>Praveena</a:t>
            </a:r>
            <a:r>
              <a:rPr lang="en-IN" sz="1400" dirty="0"/>
              <a:t> Venu • Niyati </a:t>
            </a:r>
            <a:r>
              <a:rPr lang="en-IN" sz="1400" dirty="0" err="1"/>
              <a:t>Mudliar</a:t>
            </a:r>
            <a:r>
              <a:rPr lang="en-IN" sz="1400" dirty="0"/>
              <a:t> • </a:t>
            </a:r>
            <a:r>
              <a:rPr lang="en-IN" sz="1400" dirty="0" err="1"/>
              <a:t>Abhishu</a:t>
            </a:r>
            <a:r>
              <a:rPr lang="en-IN" sz="1400" dirty="0"/>
              <a:t> Tailor • </a:t>
            </a:r>
            <a:r>
              <a:rPr lang="en-IN" sz="1400" dirty="0" err="1"/>
              <a:t>SasiKumar</a:t>
            </a:r>
            <a:r>
              <a:rPr lang="en-IN" sz="1400" dirty="0"/>
              <a:t> • </a:t>
            </a:r>
            <a:r>
              <a:rPr lang="en-IN" sz="1400" dirty="0" err="1"/>
              <a:t>Padmavathy</a:t>
            </a:r>
            <a:r>
              <a:rPr lang="en-IN" sz="1400" dirty="0"/>
              <a:t> V</a:t>
            </a:r>
            <a:endParaRPr lang="en-US" sz="14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B292DE19-8541-82C3-4102-76F09C737DC3}"/>
              </a:ext>
            </a:extLst>
          </p:cNvPr>
          <p:cNvSpPr/>
          <p:nvPr/>
        </p:nvSpPr>
        <p:spPr>
          <a:xfrm>
            <a:off x="6468904" y="6653184"/>
            <a:ext cx="2793683" cy="491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69"/>
              </a:lnSpc>
              <a:buNone/>
            </a:pPr>
            <a:r>
              <a:rPr lang="en-IN" sz="2000" b="1" dirty="0"/>
              <a:t>Group 6</a:t>
            </a:r>
            <a:endParaRPr lang="en-US" sz="2000" b="1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4F91B36C-BEB7-AABC-18F8-D767640DA1D4}"/>
              </a:ext>
            </a:extLst>
          </p:cNvPr>
          <p:cNvSpPr/>
          <p:nvPr/>
        </p:nvSpPr>
        <p:spPr>
          <a:xfrm>
            <a:off x="6548912" y="7310082"/>
            <a:ext cx="2793683" cy="491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869"/>
              </a:lnSpc>
              <a:buNone/>
            </a:pPr>
            <a:r>
              <a:rPr lang="en-IN" sz="1400" dirty="0"/>
              <a:t>• </a:t>
            </a:r>
            <a:r>
              <a:rPr lang="en-IN" sz="1400" dirty="0" err="1"/>
              <a:t>Nithin</a:t>
            </a:r>
            <a:r>
              <a:rPr lang="en-IN" sz="1400" dirty="0"/>
              <a:t> Thomas </a:t>
            </a:r>
            <a:r>
              <a:rPr lang="en-US" sz="1400" b="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82504" y="3042285"/>
            <a:ext cx="6605707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RAM Configurations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982504" y="4288988"/>
            <a:ext cx="7178993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8GB is the most common RAM size, followed by 16GB. High-end laptops offer 32GB or more.</a:t>
            </a:r>
            <a:endParaRPr lang="en-US" sz="221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19CA2-4F24-C95B-6998-B85BBB23B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919" y="1552003"/>
            <a:ext cx="3941624" cy="47873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11387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82504" y="772001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Processor Brand Price Impact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982504" y="3160157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99198" y="3277791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3121" dirty="0"/>
          </a:p>
        </p:txBody>
      </p:sp>
      <p:sp>
        <p:nvSpPr>
          <p:cNvPr id="8" name="Text 4"/>
          <p:cNvSpPr/>
          <p:nvPr/>
        </p:nvSpPr>
        <p:spPr>
          <a:xfrm>
            <a:off x="1894761" y="3160157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Intel</a:t>
            </a:r>
            <a:endParaRPr lang="en-US" sz="2601" dirty="0"/>
          </a:p>
        </p:txBody>
      </p:sp>
      <p:sp>
        <p:nvSpPr>
          <p:cNvPr id="9" name="Text 5"/>
          <p:cNvSpPr/>
          <p:nvPr/>
        </p:nvSpPr>
        <p:spPr>
          <a:xfrm>
            <a:off x="1894761" y="3741301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Intel processors show a wide price range, covering budget to premium.</a:t>
            </a:r>
            <a:endParaRPr lang="en-US" sz="2211" dirty="0"/>
          </a:p>
        </p:txBody>
      </p:sp>
      <p:sp>
        <p:nvSpPr>
          <p:cNvPr id="10" name="Shape 6"/>
          <p:cNvSpPr/>
          <p:nvPr/>
        </p:nvSpPr>
        <p:spPr>
          <a:xfrm>
            <a:off x="982504" y="5235892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199198" y="5353526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3121" dirty="0"/>
          </a:p>
        </p:txBody>
      </p:sp>
      <p:sp>
        <p:nvSpPr>
          <p:cNvPr id="12" name="Text 8"/>
          <p:cNvSpPr/>
          <p:nvPr/>
        </p:nvSpPr>
        <p:spPr>
          <a:xfrm>
            <a:off x="1894761" y="5235892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AMD</a:t>
            </a:r>
            <a:endParaRPr lang="en-US" sz="2601" dirty="0"/>
          </a:p>
        </p:txBody>
      </p:sp>
      <p:sp>
        <p:nvSpPr>
          <p:cNvPr id="13" name="Text 9"/>
          <p:cNvSpPr/>
          <p:nvPr/>
        </p:nvSpPr>
        <p:spPr>
          <a:xfrm>
            <a:off x="1894761" y="5817037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AMD processors tend to be in more affordable laptops.</a:t>
            </a:r>
            <a:endParaRPr lang="en-US" sz="2211" dirty="0"/>
          </a:p>
        </p:txBody>
      </p:sp>
      <p:sp>
        <p:nvSpPr>
          <p:cNvPr id="14" name="Shape 10"/>
          <p:cNvSpPr/>
          <p:nvPr/>
        </p:nvSpPr>
        <p:spPr>
          <a:xfrm>
            <a:off x="982504" y="6862524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99198" y="6980158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3121" dirty="0"/>
          </a:p>
        </p:txBody>
      </p:sp>
      <p:sp>
        <p:nvSpPr>
          <p:cNvPr id="16" name="Text 12"/>
          <p:cNvSpPr/>
          <p:nvPr/>
        </p:nvSpPr>
        <p:spPr>
          <a:xfrm>
            <a:off x="1894761" y="6862524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M1</a:t>
            </a:r>
            <a:endParaRPr lang="en-US" sz="2601" dirty="0"/>
          </a:p>
        </p:txBody>
      </p:sp>
      <p:sp>
        <p:nvSpPr>
          <p:cNvPr id="17" name="Text 13"/>
          <p:cNvSpPr/>
          <p:nvPr/>
        </p:nvSpPr>
        <p:spPr>
          <a:xfrm>
            <a:off x="1894761" y="7443668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Apple's M1 chip is exclusively in higher-priced MacBooks.</a:t>
            </a:r>
            <a:endParaRPr lang="en-US" sz="221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D6874E-E233-DC5D-39C5-35F3B691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127" y="2173477"/>
            <a:ext cx="5547841" cy="60561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82504" y="2629495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RAM Type Price Comparison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982504" y="4701897"/>
            <a:ext cx="7178993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DDR4 RAM is most common and spans a wide price range. LPDDR4 is found in some premium models.</a:t>
            </a:r>
            <a:endParaRPr lang="en-US" sz="221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D6844D-636B-702B-29E1-AF86A0DF0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905" y="2420732"/>
            <a:ext cx="6317682" cy="47868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4416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95229" y="205117"/>
            <a:ext cx="6605707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Price by Star Rating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8071794" y="1171567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288547" y="1359484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3121" dirty="0"/>
          </a:p>
        </p:txBody>
      </p:sp>
      <p:sp>
        <p:nvSpPr>
          <p:cNvPr id="8" name="Text 4"/>
          <p:cNvSpPr/>
          <p:nvPr/>
        </p:nvSpPr>
        <p:spPr>
          <a:xfrm>
            <a:off x="9119983" y="1280985"/>
            <a:ext cx="312241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5-Star Premium</a:t>
            </a:r>
            <a:endParaRPr lang="en-US" sz="2601" dirty="0"/>
          </a:p>
        </p:txBody>
      </p:sp>
      <p:sp>
        <p:nvSpPr>
          <p:cNvPr id="9" name="Text 5"/>
          <p:cNvSpPr/>
          <p:nvPr/>
        </p:nvSpPr>
        <p:spPr>
          <a:xfrm>
            <a:off x="9127512" y="1800295"/>
            <a:ext cx="3122414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5-star rated laptops tend to be the most expensive.</a:t>
            </a:r>
            <a:endParaRPr lang="en-US" sz="2211" dirty="0"/>
          </a:p>
        </p:txBody>
      </p:sp>
      <p:sp>
        <p:nvSpPr>
          <p:cNvPr id="10" name="Shape 6"/>
          <p:cNvSpPr/>
          <p:nvPr/>
        </p:nvSpPr>
        <p:spPr>
          <a:xfrm>
            <a:off x="8071794" y="3191823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288488" y="3309456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3121" dirty="0"/>
          </a:p>
        </p:txBody>
      </p:sp>
      <p:sp>
        <p:nvSpPr>
          <p:cNvPr id="12" name="Text 8"/>
          <p:cNvSpPr/>
          <p:nvPr/>
        </p:nvSpPr>
        <p:spPr>
          <a:xfrm>
            <a:off x="9127512" y="3237722"/>
            <a:ext cx="312241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Mid-Range Ratings</a:t>
            </a:r>
            <a:endParaRPr lang="en-US" sz="2601" dirty="0"/>
          </a:p>
        </p:txBody>
      </p:sp>
      <p:sp>
        <p:nvSpPr>
          <p:cNvPr id="13" name="Text 9"/>
          <p:cNvSpPr/>
          <p:nvPr/>
        </p:nvSpPr>
        <p:spPr>
          <a:xfrm>
            <a:off x="9143866" y="3822977"/>
            <a:ext cx="3122414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 and 4-star laptops cover a wide price range.</a:t>
            </a:r>
            <a:endParaRPr lang="en-US" sz="2211" dirty="0"/>
          </a:p>
        </p:txBody>
      </p:sp>
      <p:sp>
        <p:nvSpPr>
          <p:cNvPr id="15" name="Text 11"/>
          <p:cNvSpPr/>
          <p:nvPr/>
        </p:nvSpPr>
        <p:spPr>
          <a:xfrm>
            <a:off x="9829800" y="5961340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endParaRPr lang="en-US" sz="3121" dirty="0"/>
          </a:p>
        </p:txBody>
      </p:sp>
      <p:sp>
        <p:nvSpPr>
          <p:cNvPr id="16" name="Text 12"/>
          <p:cNvSpPr/>
          <p:nvPr/>
        </p:nvSpPr>
        <p:spPr>
          <a:xfrm>
            <a:off x="9187091" y="5413834"/>
            <a:ext cx="312241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Budget Options</a:t>
            </a:r>
            <a:endParaRPr lang="en-US" sz="2601" dirty="0"/>
          </a:p>
        </p:txBody>
      </p:sp>
      <p:sp>
        <p:nvSpPr>
          <p:cNvPr id="17" name="Text 13"/>
          <p:cNvSpPr/>
          <p:nvPr/>
        </p:nvSpPr>
        <p:spPr>
          <a:xfrm>
            <a:off x="9187091" y="5987996"/>
            <a:ext cx="3122414" cy="1347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 and 2-star laptops are generally the most affordable.</a:t>
            </a:r>
            <a:endParaRPr lang="en-US" sz="221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50330C-C6AC-08CA-8B8F-6FA861B2C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61" y="1482848"/>
            <a:ext cx="5547841" cy="5595684"/>
          </a:xfrm>
          <a:prstGeom prst="rect">
            <a:avLst/>
          </a:prstGeom>
        </p:spPr>
      </p:pic>
      <p:sp>
        <p:nvSpPr>
          <p:cNvPr id="23" name="Shape 6">
            <a:extLst>
              <a:ext uri="{FF2B5EF4-FFF2-40B4-BE49-F238E27FC236}">
                <a16:creationId xmlns:a16="http://schemas.microsoft.com/office/drawing/2014/main" id="{5AAA17E7-FE78-0827-25E7-838870AF89D0}"/>
              </a:ext>
            </a:extLst>
          </p:cNvPr>
          <p:cNvSpPr/>
          <p:nvPr/>
        </p:nvSpPr>
        <p:spPr>
          <a:xfrm>
            <a:off x="8066195" y="5304417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50E5C613-EA59-FB57-26DA-D45D2F66FF1C}"/>
              </a:ext>
            </a:extLst>
          </p:cNvPr>
          <p:cNvSpPr/>
          <p:nvPr/>
        </p:nvSpPr>
        <p:spPr>
          <a:xfrm>
            <a:off x="8282889" y="5422050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3</a:t>
            </a:r>
            <a:endParaRPr lang="en-US" sz="312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82504" y="2404943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Touchscreen Price Impact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982504" y="4477345"/>
            <a:ext cx="7178993" cy="1347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Touchscreen laptops tend to be more expensive than non-touchscreen models. The price distributions show clear differences.</a:t>
            </a:r>
            <a:endParaRPr lang="en-US" sz="221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7D9BD-4CD2-E81F-1E96-1B1D6AC61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094" y="2809766"/>
            <a:ext cx="6404135" cy="4021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11387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468904" y="772001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Processor Models and Pricing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6468904" y="3160157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85598" y="3277791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3121" dirty="0"/>
          </a:p>
        </p:txBody>
      </p:sp>
      <p:sp>
        <p:nvSpPr>
          <p:cNvPr id="8" name="Text 4"/>
          <p:cNvSpPr/>
          <p:nvPr/>
        </p:nvSpPr>
        <p:spPr>
          <a:xfrm>
            <a:off x="7381161" y="3160157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High-End</a:t>
            </a:r>
            <a:endParaRPr lang="en-US" sz="2601" dirty="0"/>
          </a:p>
        </p:txBody>
      </p:sp>
      <p:sp>
        <p:nvSpPr>
          <p:cNvPr id="9" name="Text 5"/>
          <p:cNvSpPr/>
          <p:nvPr/>
        </p:nvSpPr>
        <p:spPr>
          <a:xfrm>
            <a:off x="7381161" y="3741301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i9 and Core i7 processors are in the most expensive laptops.</a:t>
            </a:r>
            <a:endParaRPr lang="en-US" sz="2211" dirty="0"/>
          </a:p>
        </p:txBody>
      </p:sp>
      <p:sp>
        <p:nvSpPr>
          <p:cNvPr id="10" name="Shape 6"/>
          <p:cNvSpPr/>
          <p:nvPr/>
        </p:nvSpPr>
        <p:spPr>
          <a:xfrm>
            <a:off x="6468904" y="5235892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685598" y="5353526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3121" dirty="0"/>
          </a:p>
        </p:txBody>
      </p:sp>
      <p:sp>
        <p:nvSpPr>
          <p:cNvPr id="12" name="Text 8"/>
          <p:cNvSpPr/>
          <p:nvPr/>
        </p:nvSpPr>
        <p:spPr>
          <a:xfrm>
            <a:off x="7381161" y="5235892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Mid-Range</a:t>
            </a:r>
            <a:endParaRPr lang="en-US" sz="2601" dirty="0"/>
          </a:p>
        </p:txBody>
      </p:sp>
      <p:sp>
        <p:nvSpPr>
          <p:cNvPr id="13" name="Text 9"/>
          <p:cNvSpPr/>
          <p:nvPr/>
        </p:nvSpPr>
        <p:spPr>
          <a:xfrm>
            <a:off x="7381161" y="5817037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i5 covers a wide price range in the middle.</a:t>
            </a:r>
            <a:endParaRPr lang="en-US" sz="2211" dirty="0"/>
          </a:p>
        </p:txBody>
      </p:sp>
      <p:sp>
        <p:nvSpPr>
          <p:cNvPr id="14" name="Shape 10"/>
          <p:cNvSpPr/>
          <p:nvPr/>
        </p:nvSpPr>
        <p:spPr>
          <a:xfrm>
            <a:off x="6468904" y="6862524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685598" y="6980158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3121" dirty="0"/>
          </a:p>
        </p:txBody>
      </p:sp>
      <p:sp>
        <p:nvSpPr>
          <p:cNvPr id="16" name="Text 12"/>
          <p:cNvSpPr/>
          <p:nvPr/>
        </p:nvSpPr>
        <p:spPr>
          <a:xfrm>
            <a:off x="7381161" y="6862524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Budget</a:t>
            </a:r>
            <a:endParaRPr lang="en-US" sz="2601" dirty="0"/>
          </a:p>
        </p:txBody>
      </p:sp>
      <p:sp>
        <p:nvSpPr>
          <p:cNvPr id="17" name="Text 13"/>
          <p:cNvSpPr/>
          <p:nvPr/>
        </p:nvSpPr>
        <p:spPr>
          <a:xfrm>
            <a:off x="7381161" y="7443668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Celeron and Pentium processors are in the most affordable laptops.</a:t>
            </a:r>
            <a:endParaRPr lang="en-US" sz="221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F87BA4-469C-99B9-402E-2273BCE4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9925"/>
            <a:ext cx="6099586" cy="63361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82503" y="304084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RAM Size and Type Pricing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9836047" y="3694219"/>
            <a:ext cx="4665262" cy="13726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Larger RAM sizes correlate with higher prices. DDR4 is most common across all sizes.</a:t>
            </a:r>
            <a:endParaRPr lang="en-US" sz="221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53432-EB91-A697-6DF9-6AB2229B1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03" y="2074467"/>
            <a:ext cx="8558002" cy="43818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6468904" y="967264"/>
            <a:ext cx="7129463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Linear Regression Model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6468904" y="2529721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85598" y="2647355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3121" dirty="0"/>
          </a:p>
        </p:txBody>
      </p:sp>
      <p:sp>
        <p:nvSpPr>
          <p:cNvPr id="8" name="Text 4"/>
          <p:cNvSpPr/>
          <p:nvPr/>
        </p:nvSpPr>
        <p:spPr>
          <a:xfrm>
            <a:off x="7381161" y="2529721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R-squared: 0.70</a:t>
            </a:r>
            <a:endParaRPr lang="en-US" sz="2601" dirty="0"/>
          </a:p>
        </p:txBody>
      </p:sp>
      <p:sp>
        <p:nvSpPr>
          <p:cNvPr id="9" name="Text 5"/>
          <p:cNvSpPr/>
          <p:nvPr/>
        </p:nvSpPr>
        <p:spPr>
          <a:xfrm>
            <a:off x="7381161" y="3110865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explains 70% of price variance on test data.</a:t>
            </a:r>
            <a:endParaRPr lang="en-US" sz="2211" dirty="0"/>
          </a:p>
        </p:txBody>
      </p:sp>
      <p:sp>
        <p:nvSpPr>
          <p:cNvPr id="10" name="Shape 6"/>
          <p:cNvSpPr/>
          <p:nvPr/>
        </p:nvSpPr>
        <p:spPr>
          <a:xfrm>
            <a:off x="6468904" y="4156353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685598" y="4273987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3121" dirty="0"/>
          </a:p>
        </p:txBody>
      </p:sp>
      <p:sp>
        <p:nvSpPr>
          <p:cNvPr id="12" name="Text 8"/>
          <p:cNvSpPr/>
          <p:nvPr/>
        </p:nvSpPr>
        <p:spPr>
          <a:xfrm>
            <a:off x="7381161" y="4156353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RMSE: $288</a:t>
            </a:r>
            <a:endParaRPr lang="en-US" sz="2601" dirty="0"/>
          </a:p>
        </p:txBody>
      </p:sp>
      <p:sp>
        <p:nvSpPr>
          <p:cNvPr id="13" name="Text 9"/>
          <p:cNvSpPr/>
          <p:nvPr/>
        </p:nvSpPr>
        <p:spPr>
          <a:xfrm>
            <a:off x="7381161" y="4737497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Root mean square error shows average prediction deviation.</a:t>
            </a:r>
            <a:endParaRPr lang="en-US" sz="2211" dirty="0"/>
          </a:p>
        </p:txBody>
      </p:sp>
      <p:sp>
        <p:nvSpPr>
          <p:cNvPr id="14" name="Shape 10"/>
          <p:cNvSpPr/>
          <p:nvPr/>
        </p:nvSpPr>
        <p:spPr>
          <a:xfrm>
            <a:off x="6468904" y="6232088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685598" y="6349722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3121" dirty="0"/>
          </a:p>
        </p:txBody>
      </p:sp>
      <p:sp>
        <p:nvSpPr>
          <p:cNvPr id="16" name="Text 12"/>
          <p:cNvSpPr/>
          <p:nvPr/>
        </p:nvSpPr>
        <p:spPr>
          <a:xfrm>
            <a:off x="7381161" y="6232088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Visualization</a:t>
            </a:r>
            <a:endParaRPr lang="en-US" sz="2601" dirty="0"/>
          </a:p>
        </p:txBody>
      </p:sp>
      <p:sp>
        <p:nvSpPr>
          <p:cNvPr id="17" name="Text 13"/>
          <p:cNvSpPr/>
          <p:nvPr/>
        </p:nvSpPr>
        <p:spPr>
          <a:xfrm>
            <a:off x="7381161" y="6813232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Scatter plot shows predicted vs actual prices.</a:t>
            </a:r>
            <a:endParaRPr lang="en-US" sz="221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9C4D7E-57B5-4935-F652-95AB6953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05" y="3862364"/>
            <a:ext cx="5552069" cy="4781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64852D-5DDF-E9C3-A650-D8DBCFCF9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05" y="4472166"/>
            <a:ext cx="4676216" cy="3440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3CCB94-3331-2DEB-587C-3E0255FC7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05" y="2626697"/>
            <a:ext cx="4483309" cy="6316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504" y="848439"/>
            <a:ext cx="6605707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Model Comparison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982504" y="2095143"/>
            <a:ext cx="7178993" cy="5285899"/>
          </a:xfrm>
          <a:prstGeom prst="roundRect">
            <a:avLst>
              <a:gd name="adj" fmla="val 2231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997744" y="2110383"/>
            <a:ext cx="7147679" cy="8010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279088" y="2286357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</a:t>
            </a:r>
            <a:endParaRPr lang="en-US" sz="2211" dirty="0"/>
          </a:p>
        </p:txBody>
      </p:sp>
      <p:sp>
        <p:nvSpPr>
          <p:cNvPr id="9" name="Text 5"/>
          <p:cNvSpPr/>
          <p:nvPr/>
        </p:nvSpPr>
        <p:spPr>
          <a:xfrm>
            <a:off x="3665220" y="2286357"/>
            <a:ext cx="181344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R-squared</a:t>
            </a:r>
            <a:endParaRPr lang="en-US" sz="2211" dirty="0"/>
          </a:p>
        </p:txBody>
      </p:sp>
      <p:sp>
        <p:nvSpPr>
          <p:cNvPr id="10" name="Text 6"/>
          <p:cNvSpPr/>
          <p:nvPr/>
        </p:nvSpPr>
        <p:spPr>
          <a:xfrm>
            <a:off x="6047542" y="2286357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RMSE</a:t>
            </a:r>
            <a:endParaRPr lang="en-US" sz="2211" dirty="0"/>
          </a:p>
        </p:txBody>
      </p:sp>
      <p:sp>
        <p:nvSpPr>
          <p:cNvPr id="11" name="Shape 7"/>
          <p:cNvSpPr/>
          <p:nvPr/>
        </p:nvSpPr>
        <p:spPr>
          <a:xfrm>
            <a:off x="997744" y="2911435"/>
            <a:ext cx="7147679" cy="8010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279088" y="3087410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Ridge</a:t>
            </a:r>
            <a:endParaRPr lang="en-US" sz="2211" dirty="0"/>
          </a:p>
        </p:txBody>
      </p:sp>
      <p:sp>
        <p:nvSpPr>
          <p:cNvPr id="13" name="Text 9"/>
          <p:cNvSpPr/>
          <p:nvPr/>
        </p:nvSpPr>
        <p:spPr>
          <a:xfrm>
            <a:off x="3665220" y="3087410"/>
            <a:ext cx="181344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0.71</a:t>
            </a:r>
            <a:endParaRPr lang="en-US" sz="2211" dirty="0"/>
          </a:p>
        </p:txBody>
      </p:sp>
      <p:sp>
        <p:nvSpPr>
          <p:cNvPr id="14" name="Text 10"/>
          <p:cNvSpPr/>
          <p:nvPr/>
        </p:nvSpPr>
        <p:spPr>
          <a:xfrm>
            <a:off x="6047542" y="3087410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$284</a:t>
            </a:r>
            <a:endParaRPr lang="en-US" sz="2211" dirty="0"/>
          </a:p>
        </p:txBody>
      </p:sp>
      <p:sp>
        <p:nvSpPr>
          <p:cNvPr id="15" name="Shape 11"/>
          <p:cNvSpPr/>
          <p:nvPr/>
        </p:nvSpPr>
        <p:spPr>
          <a:xfrm>
            <a:off x="997744" y="3712488"/>
            <a:ext cx="7147679" cy="8010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279088" y="3888462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Lasso</a:t>
            </a:r>
            <a:endParaRPr lang="en-US" sz="2211" dirty="0"/>
          </a:p>
        </p:txBody>
      </p:sp>
      <p:sp>
        <p:nvSpPr>
          <p:cNvPr id="17" name="Text 13"/>
          <p:cNvSpPr/>
          <p:nvPr/>
        </p:nvSpPr>
        <p:spPr>
          <a:xfrm>
            <a:off x="3665220" y="3888462"/>
            <a:ext cx="181344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0.71</a:t>
            </a:r>
            <a:endParaRPr lang="en-US" sz="2211" dirty="0"/>
          </a:p>
        </p:txBody>
      </p:sp>
      <p:sp>
        <p:nvSpPr>
          <p:cNvPr id="18" name="Text 14"/>
          <p:cNvSpPr/>
          <p:nvPr/>
        </p:nvSpPr>
        <p:spPr>
          <a:xfrm>
            <a:off x="6047542" y="3888462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$286</a:t>
            </a:r>
            <a:endParaRPr lang="en-US" sz="2211" dirty="0"/>
          </a:p>
        </p:txBody>
      </p:sp>
      <p:sp>
        <p:nvSpPr>
          <p:cNvPr id="19" name="Shape 15"/>
          <p:cNvSpPr/>
          <p:nvPr/>
        </p:nvSpPr>
        <p:spPr>
          <a:xfrm>
            <a:off x="997744" y="4513540"/>
            <a:ext cx="7147679" cy="8010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1279088" y="4689515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Decision Tree</a:t>
            </a:r>
            <a:endParaRPr lang="en-US" sz="2211" dirty="0"/>
          </a:p>
        </p:txBody>
      </p:sp>
      <p:sp>
        <p:nvSpPr>
          <p:cNvPr id="21" name="Text 17"/>
          <p:cNvSpPr/>
          <p:nvPr/>
        </p:nvSpPr>
        <p:spPr>
          <a:xfrm>
            <a:off x="3665220" y="4689515"/>
            <a:ext cx="181344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0.39</a:t>
            </a:r>
            <a:endParaRPr lang="en-US" sz="2211" dirty="0"/>
          </a:p>
        </p:txBody>
      </p:sp>
      <p:sp>
        <p:nvSpPr>
          <p:cNvPr id="22" name="Text 18"/>
          <p:cNvSpPr/>
          <p:nvPr/>
        </p:nvSpPr>
        <p:spPr>
          <a:xfrm>
            <a:off x="6047542" y="4689515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$414</a:t>
            </a:r>
            <a:endParaRPr lang="en-US" sz="2211" dirty="0"/>
          </a:p>
        </p:txBody>
      </p:sp>
      <p:sp>
        <p:nvSpPr>
          <p:cNvPr id="23" name="Shape 19"/>
          <p:cNvSpPr/>
          <p:nvPr/>
        </p:nvSpPr>
        <p:spPr>
          <a:xfrm>
            <a:off x="997744" y="5314593"/>
            <a:ext cx="7147679" cy="12501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1279088" y="5490567"/>
            <a:ext cx="1817251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Gradient Boosting</a:t>
            </a:r>
            <a:endParaRPr lang="en-US" sz="2211" dirty="0"/>
          </a:p>
        </p:txBody>
      </p:sp>
      <p:sp>
        <p:nvSpPr>
          <p:cNvPr id="25" name="Text 21"/>
          <p:cNvSpPr/>
          <p:nvPr/>
        </p:nvSpPr>
        <p:spPr>
          <a:xfrm>
            <a:off x="3665220" y="5490567"/>
            <a:ext cx="181344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0.69</a:t>
            </a:r>
            <a:endParaRPr lang="en-US" sz="2211" dirty="0"/>
          </a:p>
        </p:txBody>
      </p:sp>
      <p:sp>
        <p:nvSpPr>
          <p:cNvPr id="26" name="Text 22"/>
          <p:cNvSpPr/>
          <p:nvPr/>
        </p:nvSpPr>
        <p:spPr>
          <a:xfrm>
            <a:off x="6047542" y="5490567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$296</a:t>
            </a:r>
            <a:endParaRPr lang="en-US" sz="2211" dirty="0"/>
          </a:p>
        </p:txBody>
      </p:sp>
      <p:sp>
        <p:nvSpPr>
          <p:cNvPr id="27" name="Shape 23"/>
          <p:cNvSpPr/>
          <p:nvPr/>
        </p:nvSpPr>
        <p:spPr>
          <a:xfrm>
            <a:off x="997744" y="6564749"/>
            <a:ext cx="7147679" cy="8010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4"/>
          <p:cNvSpPr/>
          <p:nvPr/>
        </p:nvSpPr>
        <p:spPr>
          <a:xfrm>
            <a:off x="1279088" y="6740723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XGBoost</a:t>
            </a:r>
            <a:endParaRPr lang="en-US" sz="2211" dirty="0"/>
          </a:p>
        </p:txBody>
      </p:sp>
      <p:sp>
        <p:nvSpPr>
          <p:cNvPr id="29" name="Text 25"/>
          <p:cNvSpPr/>
          <p:nvPr/>
        </p:nvSpPr>
        <p:spPr>
          <a:xfrm>
            <a:off x="3665220" y="6740723"/>
            <a:ext cx="181344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0.73</a:t>
            </a:r>
            <a:endParaRPr lang="en-US" sz="2211" dirty="0"/>
          </a:p>
        </p:txBody>
      </p:sp>
      <p:sp>
        <p:nvSpPr>
          <p:cNvPr id="30" name="Text 26"/>
          <p:cNvSpPr/>
          <p:nvPr/>
        </p:nvSpPr>
        <p:spPr>
          <a:xfrm>
            <a:off x="6047542" y="6740723"/>
            <a:ext cx="1817251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$274</a:t>
            </a:r>
            <a:endParaRPr lang="en-US" sz="221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5092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504" y="5021461"/>
            <a:ext cx="8277225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XGBoost Model Performance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982504" y="6268164"/>
            <a:ext cx="12665393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XGBoost outperformed other models with an R-squared of 0.73 and RMSE of $274.</a:t>
            </a:r>
            <a:endParaRPr lang="en-US" sz="221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11613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1161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68904" y="772001"/>
            <a:ext cx="6605707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Dataset Overview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6468904" y="2018705"/>
            <a:ext cx="7178993" cy="1621988"/>
          </a:xfrm>
          <a:prstGeom prst="roundRect">
            <a:avLst>
              <a:gd name="adj" fmla="val 727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64774" y="2314575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823 Laptops</a:t>
            </a:r>
            <a:endParaRPr lang="en-US" sz="2601" dirty="0"/>
          </a:p>
        </p:txBody>
      </p:sp>
      <p:sp>
        <p:nvSpPr>
          <p:cNvPr id="8" name="Text 4"/>
          <p:cNvSpPr/>
          <p:nvPr/>
        </p:nvSpPr>
        <p:spPr>
          <a:xfrm>
            <a:off x="6764774" y="2895719"/>
            <a:ext cx="6587252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dataset contains information on 823 laptop models.</a:t>
            </a:r>
            <a:endParaRPr lang="en-US" sz="2211" dirty="0"/>
          </a:p>
        </p:txBody>
      </p:sp>
      <p:sp>
        <p:nvSpPr>
          <p:cNvPr id="9" name="Shape 5"/>
          <p:cNvSpPr/>
          <p:nvPr/>
        </p:nvSpPr>
        <p:spPr>
          <a:xfrm>
            <a:off x="6468904" y="3921323"/>
            <a:ext cx="7178993" cy="2071092"/>
          </a:xfrm>
          <a:prstGeom prst="roundRect">
            <a:avLst>
              <a:gd name="adj" fmla="val 569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764774" y="4217194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19 Features</a:t>
            </a:r>
            <a:endParaRPr lang="en-US" sz="2601" dirty="0"/>
          </a:p>
        </p:txBody>
      </p:sp>
      <p:sp>
        <p:nvSpPr>
          <p:cNvPr id="11" name="Text 7"/>
          <p:cNvSpPr/>
          <p:nvPr/>
        </p:nvSpPr>
        <p:spPr>
          <a:xfrm>
            <a:off x="6764774" y="4798338"/>
            <a:ext cx="6587252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laptop has 19 features including brand, processor, RAM, storage, and more.</a:t>
            </a:r>
            <a:endParaRPr lang="en-US" sz="2211" dirty="0"/>
          </a:p>
        </p:txBody>
      </p:sp>
      <p:sp>
        <p:nvSpPr>
          <p:cNvPr id="12" name="Shape 8"/>
          <p:cNvSpPr/>
          <p:nvPr/>
        </p:nvSpPr>
        <p:spPr>
          <a:xfrm>
            <a:off x="6468904" y="6273046"/>
            <a:ext cx="7178993" cy="2071092"/>
          </a:xfrm>
          <a:prstGeom prst="roundRect">
            <a:avLst>
              <a:gd name="adj" fmla="val 5693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764774" y="6568916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Price Target</a:t>
            </a:r>
            <a:endParaRPr lang="en-US" sz="2601" dirty="0"/>
          </a:p>
        </p:txBody>
      </p:sp>
      <p:sp>
        <p:nvSpPr>
          <p:cNvPr id="14" name="Text 10"/>
          <p:cNvSpPr/>
          <p:nvPr/>
        </p:nvSpPr>
        <p:spPr>
          <a:xfrm>
            <a:off x="6764774" y="7150060"/>
            <a:ext cx="6587252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goal is to predict laptop prices based on their specifications.</a:t>
            </a:r>
            <a:endParaRPr lang="en-US" sz="221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6477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664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504" y="772001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XGBoost Hyperparameter Tuning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982504" y="3160157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99198" y="3277791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3121" dirty="0"/>
          </a:p>
        </p:txBody>
      </p:sp>
      <p:sp>
        <p:nvSpPr>
          <p:cNvPr id="8" name="Text 4"/>
          <p:cNvSpPr/>
          <p:nvPr/>
        </p:nvSpPr>
        <p:spPr>
          <a:xfrm>
            <a:off x="1894761" y="3160157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Best Parameters</a:t>
            </a:r>
            <a:endParaRPr lang="en-US" sz="2601" dirty="0"/>
          </a:p>
        </p:txBody>
      </p:sp>
      <p:sp>
        <p:nvSpPr>
          <p:cNvPr id="9" name="Text 5"/>
          <p:cNvSpPr/>
          <p:nvPr/>
        </p:nvSpPr>
        <p:spPr>
          <a:xfrm>
            <a:off x="1894761" y="3741301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n_estimators: 100, learning_rate: 0.1, max_depth: 5, subsample: 0.8</a:t>
            </a:r>
            <a:endParaRPr lang="en-US" sz="2211" dirty="0"/>
          </a:p>
        </p:txBody>
      </p:sp>
      <p:sp>
        <p:nvSpPr>
          <p:cNvPr id="10" name="Shape 6"/>
          <p:cNvSpPr/>
          <p:nvPr/>
        </p:nvSpPr>
        <p:spPr>
          <a:xfrm>
            <a:off x="982504" y="5235892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199198" y="5353526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3121" dirty="0"/>
          </a:p>
        </p:txBody>
      </p:sp>
      <p:sp>
        <p:nvSpPr>
          <p:cNvPr id="12" name="Text 8"/>
          <p:cNvSpPr/>
          <p:nvPr/>
        </p:nvSpPr>
        <p:spPr>
          <a:xfrm>
            <a:off x="1894761" y="5235892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Improved R-squared</a:t>
            </a:r>
            <a:endParaRPr lang="en-US" sz="2601" dirty="0"/>
          </a:p>
        </p:txBody>
      </p:sp>
      <p:sp>
        <p:nvSpPr>
          <p:cNvPr id="13" name="Text 9"/>
          <p:cNvSpPr/>
          <p:nvPr/>
        </p:nvSpPr>
        <p:spPr>
          <a:xfrm>
            <a:off x="1894761" y="5817037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Tuning increased R-squared to 0.75</a:t>
            </a:r>
            <a:endParaRPr lang="en-US" sz="2211" dirty="0"/>
          </a:p>
        </p:txBody>
      </p:sp>
      <p:sp>
        <p:nvSpPr>
          <p:cNvPr id="14" name="Shape 10"/>
          <p:cNvSpPr/>
          <p:nvPr/>
        </p:nvSpPr>
        <p:spPr>
          <a:xfrm>
            <a:off x="982504" y="6862524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99198" y="6980158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3121" dirty="0"/>
          </a:p>
        </p:txBody>
      </p:sp>
      <p:sp>
        <p:nvSpPr>
          <p:cNvPr id="16" name="Text 12"/>
          <p:cNvSpPr/>
          <p:nvPr/>
        </p:nvSpPr>
        <p:spPr>
          <a:xfrm>
            <a:off x="1894761" y="6862524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Reduced RMSE</a:t>
            </a:r>
            <a:endParaRPr lang="en-US" sz="2601" dirty="0"/>
          </a:p>
        </p:txBody>
      </p:sp>
      <p:sp>
        <p:nvSpPr>
          <p:cNvPr id="17" name="Text 13"/>
          <p:cNvSpPr/>
          <p:nvPr/>
        </p:nvSpPr>
        <p:spPr>
          <a:xfrm>
            <a:off x="1894761" y="7443668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RMSE decreased to $263.55</a:t>
            </a:r>
            <a:endParaRPr lang="en-US" sz="221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82504" y="778907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Top 10 Important Features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982504" y="3167063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99198" y="3284696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3121" dirty="0"/>
          </a:p>
        </p:txBody>
      </p:sp>
      <p:sp>
        <p:nvSpPr>
          <p:cNvPr id="8" name="Text 4"/>
          <p:cNvSpPr/>
          <p:nvPr/>
        </p:nvSpPr>
        <p:spPr>
          <a:xfrm>
            <a:off x="1894761" y="3167063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Storage</a:t>
            </a:r>
            <a:endParaRPr lang="en-US" sz="2601" dirty="0"/>
          </a:p>
        </p:txBody>
      </p:sp>
      <p:sp>
        <p:nvSpPr>
          <p:cNvPr id="9" name="Text 5"/>
          <p:cNvSpPr/>
          <p:nvPr/>
        </p:nvSpPr>
        <p:spPr>
          <a:xfrm>
            <a:off x="1894761" y="3748207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1TB SSD is the most important feature.</a:t>
            </a:r>
            <a:endParaRPr lang="en-US" sz="2211" dirty="0"/>
          </a:p>
        </p:txBody>
      </p:sp>
      <p:sp>
        <p:nvSpPr>
          <p:cNvPr id="10" name="Shape 6"/>
          <p:cNvSpPr/>
          <p:nvPr/>
        </p:nvSpPr>
        <p:spPr>
          <a:xfrm>
            <a:off x="982504" y="4793694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199198" y="4911328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3121" dirty="0"/>
          </a:p>
        </p:txBody>
      </p:sp>
      <p:sp>
        <p:nvSpPr>
          <p:cNvPr id="12" name="Text 8"/>
          <p:cNvSpPr/>
          <p:nvPr/>
        </p:nvSpPr>
        <p:spPr>
          <a:xfrm>
            <a:off x="1894761" y="4793694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Operating System</a:t>
            </a:r>
            <a:endParaRPr lang="en-US" sz="2601" dirty="0"/>
          </a:p>
        </p:txBody>
      </p:sp>
      <p:sp>
        <p:nvSpPr>
          <p:cNvPr id="13" name="Text 9"/>
          <p:cNvSpPr/>
          <p:nvPr/>
        </p:nvSpPr>
        <p:spPr>
          <a:xfrm>
            <a:off x="1894761" y="5374838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Windows OS is the second most important.</a:t>
            </a:r>
            <a:endParaRPr lang="en-US" sz="2211" dirty="0"/>
          </a:p>
        </p:txBody>
      </p:sp>
      <p:sp>
        <p:nvSpPr>
          <p:cNvPr id="14" name="Shape 10"/>
          <p:cNvSpPr/>
          <p:nvPr/>
        </p:nvSpPr>
        <p:spPr>
          <a:xfrm>
            <a:off x="982504" y="6420326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99198" y="6537960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3121" dirty="0"/>
          </a:p>
        </p:txBody>
      </p:sp>
      <p:sp>
        <p:nvSpPr>
          <p:cNvPr id="16" name="Text 12"/>
          <p:cNvSpPr/>
          <p:nvPr/>
        </p:nvSpPr>
        <p:spPr>
          <a:xfrm>
            <a:off x="1894761" y="6420326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Processor</a:t>
            </a:r>
            <a:endParaRPr lang="en-US" sz="2601" dirty="0"/>
          </a:p>
        </p:txBody>
      </p:sp>
      <p:sp>
        <p:nvSpPr>
          <p:cNvPr id="17" name="Text 13"/>
          <p:cNvSpPr/>
          <p:nvPr/>
        </p:nvSpPr>
        <p:spPr>
          <a:xfrm>
            <a:off x="1894761" y="7001470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i9 and Core i7 are highly influential.</a:t>
            </a:r>
            <a:endParaRPr lang="en-US" sz="221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40E20F-4854-D76F-F546-6349D128C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723" y="2940863"/>
            <a:ext cx="5741516" cy="43528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504" y="3042285"/>
            <a:ext cx="6825615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Storage Impact on Price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982504" y="4288988"/>
            <a:ext cx="7178993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Larger SSD capacity strongly correlates with higher laptop prices. 1TB SSDs are in premium models.</a:t>
            </a:r>
            <a:endParaRPr lang="en-US" sz="221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504" y="2629495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Operating System Influence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982504" y="4701897"/>
            <a:ext cx="7178993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Windows laptops span a wide price range. MacOS devices are consistently in the premium segment.</a:t>
            </a:r>
            <a:endParaRPr lang="en-US" sz="221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504" y="2629495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Processor Impact on Pricing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982504" y="4701897"/>
            <a:ext cx="7178993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Higher-end processors like Core i9 and i7 are strong indicators of premium laptop pricing.</a:t>
            </a:r>
            <a:endParaRPr lang="en-US" sz="221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56298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5629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68904" y="772001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Conclusion and Recommendations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6468904" y="3160157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85598" y="3277791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3121" dirty="0"/>
          </a:p>
        </p:txBody>
      </p:sp>
      <p:sp>
        <p:nvSpPr>
          <p:cNvPr id="8" name="Text 4"/>
          <p:cNvSpPr/>
          <p:nvPr/>
        </p:nvSpPr>
        <p:spPr>
          <a:xfrm>
            <a:off x="7381161" y="3160157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Key Factors</a:t>
            </a:r>
            <a:endParaRPr lang="en-US" sz="2601" dirty="0"/>
          </a:p>
        </p:txBody>
      </p:sp>
      <p:sp>
        <p:nvSpPr>
          <p:cNvPr id="9" name="Text 5"/>
          <p:cNvSpPr/>
          <p:nvPr/>
        </p:nvSpPr>
        <p:spPr>
          <a:xfrm>
            <a:off x="7381161" y="3741301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SSD capacity, OS, and processor type strongly influence laptop prices.</a:t>
            </a:r>
            <a:endParaRPr lang="en-US" sz="2211" dirty="0"/>
          </a:p>
        </p:txBody>
      </p:sp>
      <p:sp>
        <p:nvSpPr>
          <p:cNvPr id="10" name="Shape 6"/>
          <p:cNvSpPr/>
          <p:nvPr/>
        </p:nvSpPr>
        <p:spPr>
          <a:xfrm>
            <a:off x="6468904" y="5235892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685598" y="5353526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3121" dirty="0"/>
          </a:p>
        </p:txBody>
      </p:sp>
      <p:sp>
        <p:nvSpPr>
          <p:cNvPr id="12" name="Text 8"/>
          <p:cNvSpPr/>
          <p:nvPr/>
        </p:nvSpPr>
        <p:spPr>
          <a:xfrm>
            <a:off x="7381161" y="5235892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Model Performance</a:t>
            </a:r>
            <a:endParaRPr lang="en-US" sz="2601" dirty="0"/>
          </a:p>
        </p:txBody>
      </p:sp>
      <p:sp>
        <p:nvSpPr>
          <p:cNvPr id="13" name="Text 9"/>
          <p:cNvSpPr/>
          <p:nvPr/>
        </p:nvSpPr>
        <p:spPr>
          <a:xfrm>
            <a:off x="7381161" y="5817037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XGBoost with tuning provides good price predictions (R-squared 0.75).</a:t>
            </a:r>
            <a:endParaRPr lang="en-US" sz="2211" dirty="0"/>
          </a:p>
        </p:txBody>
      </p:sp>
      <p:sp>
        <p:nvSpPr>
          <p:cNvPr id="14" name="Shape 10"/>
          <p:cNvSpPr/>
          <p:nvPr/>
        </p:nvSpPr>
        <p:spPr>
          <a:xfrm>
            <a:off x="6468904" y="7311628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685598" y="7429262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3121" dirty="0"/>
          </a:p>
        </p:txBody>
      </p:sp>
      <p:sp>
        <p:nvSpPr>
          <p:cNvPr id="16" name="Text 12"/>
          <p:cNvSpPr/>
          <p:nvPr/>
        </p:nvSpPr>
        <p:spPr>
          <a:xfrm>
            <a:off x="7381161" y="7311628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Future Work</a:t>
            </a:r>
            <a:endParaRPr lang="en-US" sz="2601" dirty="0"/>
          </a:p>
        </p:txBody>
      </p:sp>
      <p:sp>
        <p:nvSpPr>
          <p:cNvPr id="17" name="Text 13"/>
          <p:cNvSpPr/>
          <p:nvPr/>
        </p:nvSpPr>
        <p:spPr>
          <a:xfrm>
            <a:off x="7381161" y="7892772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 more data on high-end laptops to improve predictions.</a:t>
            </a:r>
            <a:endParaRPr lang="en-US" sz="221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186183" y="624982"/>
            <a:ext cx="6605707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Price Distribution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8326419" y="2538805"/>
            <a:ext cx="5321478" cy="287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histogram shows laptop prices are right-skewed. Most laptops are in the lower price range, with fewer high-end expensive models.</a:t>
            </a:r>
            <a:endParaRPr lang="en-US" sz="221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B9224D-007A-467F-FCD0-452F53194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03" y="2076226"/>
            <a:ext cx="6467816" cy="40771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347803" y="369157"/>
            <a:ext cx="7054096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Brand Price Comparison</a:t>
            </a:r>
            <a:endParaRPr lang="en-US" sz="5201" dirty="0"/>
          </a:p>
        </p:txBody>
      </p:sp>
      <p:sp>
        <p:nvSpPr>
          <p:cNvPr id="5" name="Text 2"/>
          <p:cNvSpPr/>
          <p:nvPr/>
        </p:nvSpPr>
        <p:spPr>
          <a:xfrm>
            <a:off x="1042904" y="5483914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Budget Brands</a:t>
            </a:r>
            <a:endParaRPr lang="en-US" sz="2601" dirty="0"/>
          </a:p>
        </p:txBody>
      </p:sp>
      <p:sp>
        <p:nvSpPr>
          <p:cNvPr id="6" name="Text 3"/>
          <p:cNvSpPr/>
          <p:nvPr/>
        </p:nvSpPr>
        <p:spPr>
          <a:xfrm>
            <a:off x="1042904" y="6112788"/>
            <a:ext cx="376475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Brands like Avita and Acer have lower average prices.</a:t>
            </a:r>
            <a:endParaRPr lang="en-US" sz="2211" dirty="0"/>
          </a:p>
        </p:txBody>
      </p:sp>
      <p:sp>
        <p:nvSpPr>
          <p:cNvPr id="7" name="Text 4"/>
          <p:cNvSpPr/>
          <p:nvPr/>
        </p:nvSpPr>
        <p:spPr>
          <a:xfrm>
            <a:off x="5299879" y="5387095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Mid-Range</a:t>
            </a:r>
            <a:endParaRPr lang="en-US" sz="2601" dirty="0"/>
          </a:p>
        </p:txBody>
      </p:sp>
      <p:sp>
        <p:nvSpPr>
          <p:cNvPr id="8" name="Text 5"/>
          <p:cNvSpPr/>
          <p:nvPr/>
        </p:nvSpPr>
        <p:spPr>
          <a:xfrm>
            <a:off x="5299879" y="6112788"/>
            <a:ext cx="376475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Lenovo, HP, and ASUS fall in the middle price range.</a:t>
            </a:r>
            <a:endParaRPr lang="en-US" sz="2211" dirty="0"/>
          </a:p>
        </p:txBody>
      </p:sp>
      <p:sp>
        <p:nvSpPr>
          <p:cNvPr id="9" name="Text 6"/>
          <p:cNvSpPr/>
          <p:nvPr/>
        </p:nvSpPr>
        <p:spPr>
          <a:xfrm>
            <a:off x="9965139" y="5387095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Premium</a:t>
            </a:r>
            <a:endParaRPr lang="en-US" sz="2601" dirty="0"/>
          </a:p>
        </p:txBody>
      </p:sp>
      <p:sp>
        <p:nvSpPr>
          <p:cNvPr id="10" name="Text 7"/>
          <p:cNvSpPr/>
          <p:nvPr/>
        </p:nvSpPr>
        <p:spPr>
          <a:xfrm>
            <a:off x="9896951" y="6112788"/>
            <a:ext cx="376475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Apple has the highest average price among all brands.</a:t>
            </a:r>
            <a:endParaRPr lang="en-US" sz="221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9BFB5D-C046-82B5-D325-49E268EFD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686" y="1449646"/>
            <a:ext cx="3810330" cy="3444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F70211-1389-7541-B444-EA55198BC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792" y="1446209"/>
            <a:ext cx="6242694" cy="3444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80699" y="533260"/>
            <a:ext cx="6605707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Processor Brands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6769987" y="4138981"/>
            <a:ext cx="7178993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pie chart shows Intel dominates the processor market in this dataset. AMD and Apple's M1 make up smaller portions.</a:t>
            </a:r>
            <a:endParaRPr lang="en-US" sz="221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E3806-08D0-7D6C-ED58-1A4F9556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949" y="2578317"/>
            <a:ext cx="4391726" cy="48442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6477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17958" y="317140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Laptop Weight Categories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6468904" y="3160157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85598" y="3277791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3121" dirty="0"/>
          </a:p>
        </p:txBody>
      </p:sp>
      <p:sp>
        <p:nvSpPr>
          <p:cNvPr id="8" name="Text 4"/>
          <p:cNvSpPr/>
          <p:nvPr/>
        </p:nvSpPr>
        <p:spPr>
          <a:xfrm>
            <a:off x="7381161" y="3160157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Casual</a:t>
            </a:r>
            <a:endParaRPr lang="en-US" sz="2601" dirty="0"/>
          </a:p>
        </p:txBody>
      </p:sp>
      <p:sp>
        <p:nvSpPr>
          <p:cNvPr id="9" name="Text 5"/>
          <p:cNvSpPr/>
          <p:nvPr/>
        </p:nvSpPr>
        <p:spPr>
          <a:xfrm>
            <a:off x="7381161" y="3741301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laptops fall into the "Casual" weight category.</a:t>
            </a:r>
            <a:endParaRPr lang="en-US" sz="2211" dirty="0"/>
          </a:p>
        </p:txBody>
      </p:sp>
      <p:sp>
        <p:nvSpPr>
          <p:cNvPr id="10" name="Shape 6"/>
          <p:cNvSpPr/>
          <p:nvPr/>
        </p:nvSpPr>
        <p:spPr>
          <a:xfrm>
            <a:off x="6468904" y="4786789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685598" y="4904423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3121" dirty="0"/>
          </a:p>
        </p:txBody>
      </p:sp>
      <p:sp>
        <p:nvSpPr>
          <p:cNvPr id="12" name="Text 8"/>
          <p:cNvSpPr/>
          <p:nvPr/>
        </p:nvSpPr>
        <p:spPr>
          <a:xfrm>
            <a:off x="7381161" y="4786789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ThinNLight</a:t>
            </a:r>
            <a:endParaRPr lang="en-US" sz="2601" dirty="0"/>
          </a:p>
        </p:txBody>
      </p:sp>
      <p:sp>
        <p:nvSpPr>
          <p:cNvPr id="13" name="Text 9"/>
          <p:cNvSpPr/>
          <p:nvPr/>
        </p:nvSpPr>
        <p:spPr>
          <a:xfrm>
            <a:off x="7381161" y="5367933"/>
            <a:ext cx="626673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significant portion are classified as "ThinNLight" for portability.</a:t>
            </a:r>
            <a:endParaRPr lang="en-US" sz="2211" dirty="0"/>
          </a:p>
        </p:txBody>
      </p:sp>
      <p:sp>
        <p:nvSpPr>
          <p:cNvPr id="14" name="Shape 10"/>
          <p:cNvSpPr/>
          <p:nvPr/>
        </p:nvSpPr>
        <p:spPr>
          <a:xfrm>
            <a:off x="6468904" y="6862524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685598" y="6980158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3121" dirty="0"/>
          </a:p>
        </p:txBody>
      </p:sp>
      <p:sp>
        <p:nvSpPr>
          <p:cNvPr id="16" name="Text 12"/>
          <p:cNvSpPr/>
          <p:nvPr/>
        </p:nvSpPr>
        <p:spPr>
          <a:xfrm>
            <a:off x="7381161" y="6862524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Gaming</a:t>
            </a:r>
            <a:endParaRPr lang="en-US" sz="2601" dirty="0"/>
          </a:p>
        </p:txBody>
      </p:sp>
      <p:sp>
        <p:nvSpPr>
          <p:cNvPr id="17" name="Text 13"/>
          <p:cNvSpPr/>
          <p:nvPr/>
        </p:nvSpPr>
        <p:spPr>
          <a:xfrm>
            <a:off x="7381161" y="7443668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small percentage are heavier "Gaming" laptops.</a:t>
            </a:r>
            <a:endParaRPr lang="en-US" sz="221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CACAC6-3F6E-1312-AD79-C58FD9DA5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52" y="2896666"/>
            <a:ext cx="5286927" cy="48082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82504" y="2629495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Touchscreen vs Non-Touchscreen</a:t>
            </a:r>
            <a:endParaRPr lang="en-US" sz="5201" dirty="0"/>
          </a:p>
        </p:txBody>
      </p:sp>
      <p:sp>
        <p:nvSpPr>
          <p:cNvPr id="6" name="Text 2"/>
          <p:cNvSpPr/>
          <p:nvPr/>
        </p:nvSpPr>
        <p:spPr>
          <a:xfrm>
            <a:off x="982504" y="4701897"/>
            <a:ext cx="7178993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vast majority of laptops in the dataset do not have touchscreens. Touchscreen models are a small minority.</a:t>
            </a:r>
            <a:endParaRPr lang="en-US" sz="221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8B9F52-BC4F-FCB3-80EF-AF2EA24D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117" y="2032463"/>
            <a:ext cx="3820424" cy="5172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82504" y="778907"/>
            <a:ext cx="7178993" cy="1651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Operating System Distribution</a:t>
            </a:r>
            <a:endParaRPr lang="en-US" sz="5201" dirty="0"/>
          </a:p>
        </p:txBody>
      </p:sp>
      <p:sp>
        <p:nvSpPr>
          <p:cNvPr id="6" name="Shape 2"/>
          <p:cNvSpPr/>
          <p:nvPr/>
        </p:nvSpPr>
        <p:spPr>
          <a:xfrm>
            <a:off x="982504" y="3167063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99198" y="3284696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3121" dirty="0"/>
          </a:p>
        </p:txBody>
      </p:sp>
      <p:sp>
        <p:nvSpPr>
          <p:cNvPr id="8" name="Text 4"/>
          <p:cNvSpPr/>
          <p:nvPr/>
        </p:nvSpPr>
        <p:spPr>
          <a:xfrm>
            <a:off x="1894761" y="3167063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Windows Dominance</a:t>
            </a:r>
            <a:endParaRPr lang="en-US" sz="2601" dirty="0"/>
          </a:p>
        </p:txBody>
      </p:sp>
      <p:sp>
        <p:nvSpPr>
          <p:cNvPr id="9" name="Text 5"/>
          <p:cNvSpPr/>
          <p:nvPr/>
        </p:nvSpPr>
        <p:spPr>
          <a:xfrm>
            <a:off x="1894761" y="3748207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Windows is by far the most common operating system.</a:t>
            </a:r>
            <a:endParaRPr lang="en-US" sz="2211" dirty="0"/>
          </a:p>
        </p:txBody>
      </p:sp>
      <p:sp>
        <p:nvSpPr>
          <p:cNvPr id="10" name="Shape 6"/>
          <p:cNvSpPr/>
          <p:nvPr/>
        </p:nvSpPr>
        <p:spPr>
          <a:xfrm>
            <a:off x="982504" y="4793694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199198" y="4911328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3121" dirty="0"/>
          </a:p>
        </p:txBody>
      </p:sp>
      <p:sp>
        <p:nvSpPr>
          <p:cNvPr id="12" name="Text 8"/>
          <p:cNvSpPr/>
          <p:nvPr/>
        </p:nvSpPr>
        <p:spPr>
          <a:xfrm>
            <a:off x="1894761" y="4793694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Mac OS</a:t>
            </a:r>
            <a:endParaRPr lang="en-US" sz="2601" dirty="0"/>
          </a:p>
        </p:txBody>
      </p:sp>
      <p:sp>
        <p:nvSpPr>
          <p:cNvPr id="13" name="Text 9"/>
          <p:cNvSpPr/>
          <p:nvPr/>
        </p:nvSpPr>
        <p:spPr>
          <a:xfrm>
            <a:off x="1894761" y="5374838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 OS has a small but significant presence.</a:t>
            </a:r>
            <a:endParaRPr lang="en-US" sz="2211" dirty="0"/>
          </a:p>
        </p:txBody>
      </p:sp>
      <p:sp>
        <p:nvSpPr>
          <p:cNvPr id="14" name="Shape 10"/>
          <p:cNvSpPr/>
          <p:nvPr/>
        </p:nvSpPr>
        <p:spPr>
          <a:xfrm>
            <a:off x="982504" y="6420326"/>
            <a:ext cx="631627" cy="63162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199198" y="6537960"/>
            <a:ext cx="198120" cy="396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1"/>
              </a:lnSpc>
              <a:buNone/>
            </a:pPr>
            <a:r>
              <a:rPr lang="en-US" sz="3121" b="1" kern="0" spc="-6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3121" dirty="0"/>
          </a:p>
        </p:txBody>
      </p:sp>
      <p:sp>
        <p:nvSpPr>
          <p:cNvPr id="16" name="Text 12"/>
          <p:cNvSpPr/>
          <p:nvPr/>
        </p:nvSpPr>
        <p:spPr>
          <a:xfrm>
            <a:off x="1894761" y="6420326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DOS</a:t>
            </a:r>
            <a:endParaRPr lang="en-US" sz="2601" dirty="0"/>
          </a:p>
        </p:txBody>
      </p:sp>
      <p:sp>
        <p:nvSpPr>
          <p:cNvPr id="17" name="Text 13"/>
          <p:cNvSpPr/>
          <p:nvPr/>
        </p:nvSpPr>
        <p:spPr>
          <a:xfrm>
            <a:off x="1894761" y="7001470"/>
            <a:ext cx="6266736" cy="449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few laptops come with DOS, likely for customization.</a:t>
            </a:r>
            <a:endParaRPr lang="en-US" sz="221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B550F9-70C8-BE2A-CEA4-397EE1F0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535" y="1056119"/>
            <a:ext cx="3558848" cy="3406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E93DB85-23CE-B981-4881-85D30102D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535" y="4690147"/>
            <a:ext cx="3787468" cy="3292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023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0226" y="448985"/>
            <a:ext cx="6605707" cy="825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02"/>
              </a:lnSpc>
              <a:buNone/>
            </a:pPr>
            <a:r>
              <a:rPr lang="en-US" sz="5201" b="1" kern="0" spc="-10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Storage Options</a:t>
            </a:r>
            <a:endParaRPr lang="en-US" sz="5201" dirty="0"/>
          </a:p>
        </p:txBody>
      </p:sp>
      <p:sp>
        <p:nvSpPr>
          <p:cNvPr id="5" name="Text 2"/>
          <p:cNvSpPr/>
          <p:nvPr/>
        </p:nvSpPr>
        <p:spPr>
          <a:xfrm>
            <a:off x="982504" y="5361210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HDD</a:t>
            </a:r>
            <a:endParaRPr lang="en-US" sz="2601" dirty="0"/>
          </a:p>
        </p:txBody>
      </p:sp>
      <p:sp>
        <p:nvSpPr>
          <p:cNvPr id="6" name="Text 3"/>
          <p:cNvSpPr/>
          <p:nvPr/>
        </p:nvSpPr>
        <p:spPr>
          <a:xfrm>
            <a:off x="982504" y="5928003"/>
            <a:ext cx="3764756" cy="1347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hard drives are still common, with 1TB being popular.</a:t>
            </a:r>
            <a:endParaRPr lang="en-US" sz="2211" dirty="0"/>
          </a:p>
        </p:txBody>
      </p:sp>
      <p:sp>
        <p:nvSpPr>
          <p:cNvPr id="7" name="Text 4"/>
          <p:cNvSpPr/>
          <p:nvPr/>
        </p:nvSpPr>
        <p:spPr>
          <a:xfrm>
            <a:off x="5443203" y="5355831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SSD</a:t>
            </a:r>
            <a:endParaRPr lang="en-US" sz="2601" dirty="0"/>
          </a:p>
        </p:txBody>
      </p:sp>
      <p:sp>
        <p:nvSpPr>
          <p:cNvPr id="8" name="Text 5"/>
          <p:cNvSpPr/>
          <p:nvPr/>
        </p:nvSpPr>
        <p:spPr>
          <a:xfrm>
            <a:off x="5507832" y="5928003"/>
            <a:ext cx="3764756" cy="13473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Solid state drives are increasingly prevalent, with 512GB being a common size.</a:t>
            </a:r>
            <a:endParaRPr lang="en-US" sz="2211" dirty="0"/>
          </a:p>
        </p:txBody>
      </p:sp>
      <p:sp>
        <p:nvSpPr>
          <p:cNvPr id="9" name="Text 6"/>
          <p:cNvSpPr/>
          <p:nvPr/>
        </p:nvSpPr>
        <p:spPr>
          <a:xfrm>
            <a:off x="10011686" y="5355831"/>
            <a:ext cx="3302794" cy="412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51"/>
              </a:lnSpc>
              <a:buNone/>
            </a:pPr>
            <a:r>
              <a:rPr lang="en-US" sz="2601" b="1" kern="0" spc="-5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Hybrid</a:t>
            </a:r>
            <a:endParaRPr lang="en-US" sz="2601" dirty="0"/>
          </a:p>
        </p:txBody>
      </p:sp>
      <p:sp>
        <p:nvSpPr>
          <p:cNvPr id="10" name="Text 7"/>
          <p:cNvSpPr/>
          <p:nvPr/>
        </p:nvSpPr>
        <p:spPr>
          <a:xfrm>
            <a:off x="10033160" y="5768621"/>
            <a:ext cx="3764756" cy="8982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537"/>
              </a:lnSpc>
              <a:buNone/>
            </a:pPr>
            <a:r>
              <a:rPr lang="en-US" sz="2211" kern="0" spc="-4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Some laptops combine both HDD and SSD for balanced storage.</a:t>
            </a:r>
            <a:endParaRPr lang="en-US" sz="221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582B4D-32BC-F7FE-3A0D-C455E7E0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04" y="1904105"/>
            <a:ext cx="2954795" cy="3303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065CC7-4AAE-0C22-AD27-DB8933833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095" y="1884339"/>
            <a:ext cx="2705776" cy="3330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32DCEE-CFE8-8CE5-B701-7686074B1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236" y="1877373"/>
            <a:ext cx="2684962" cy="3382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850</Words>
  <Application>Microsoft Office PowerPoint</Application>
  <PresentationFormat>Custom</PresentationFormat>
  <Paragraphs>182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Source Sans Pro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Meera Palanivel</cp:lastModifiedBy>
  <cp:revision>26</cp:revision>
  <dcterms:created xsi:type="dcterms:W3CDTF">2024-07-25T18:16:50Z</dcterms:created>
  <dcterms:modified xsi:type="dcterms:W3CDTF">2024-07-27T08:46:20Z</dcterms:modified>
</cp:coreProperties>
</file>